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70" r:id="rId5"/>
    <p:sldId id="302" r:id="rId6"/>
    <p:sldId id="260" r:id="rId7"/>
    <p:sldId id="303" r:id="rId8"/>
    <p:sldId id="265" r:id="rId9"/>
    <p:sldId id="266" r:id="rId10"/>
    <p:sldId id="267" r:id="rId11"/>
    <p:sldId id="268" r:id="rId12"/>
    <p:sldId id="305" r:id="rId13"/>
    <p:sldId id="276" r:id="rId14"/>
    <p:sldId id="277" r:id="rId15"/>
    <p:sldId id="278" r:id="rId16"/>
    <p:sldId id="279" r:id="rId17"/>
    <p:sldId id="280" r:id="rId18"/>
    <p:sldId id="312" r:id="rId19"/>
    <p:sldId id="271" r:id="rId20"/>
    <p:sldId id="282" r:id="rId21"/>
    <p:sldId id="283" r:id="rId22"/>
    <p:sldId id="288" r:id="rId23"/>
    <p:sldId id="289" r:id="rId24"/>
    <p:sldId id="290" r:id="rId25"/>
    <p:sldId id="311" r:id="rId26"/>
    <p:sldId id="309" r:id="rId27"/>
    <p:sldId id="291" r:id="rId28"/>
    <p:sldId id="292" r:id="rId29"/>
    <p:sldId id="293" r:id="rId30"/>
    <p:sldId id="308" r:id="rId31"/>
    <p:sldId id="295" r:id="rId32"/>
    <p:sldId id="306" r:id="rId33"/>
    <p:sldId id="30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T5PK-sjIA" TargetMode="External"/><Relationship Id="rId2" Type="http://schemas.openxmlformats.org/officeDocument/2006/relationships/hyperlink" Target="https://www.youtube.com/watch?v=Zm8D809R9C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GHT2pJPZLX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0"/>
            <a:ext cx="8229600" cy="98072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Муниципальное казенное общеобразовательное учреждение </a:t>
            </a: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«Троицкая средняя школа» (дошкольная группа).</a:t>
            </a: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effectLst/>
                <a:latin typeface="Calibri"/>
                <a:ea typeface="Calibri"/>
                <a:cs typeface="Times New Roman"/>
              </a:rPr>
            </a:br>
            <a:endParaRPr lang="ru-RU" sz="14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052736"/>
            <a:ext cx="7344816" cy="525658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ru-RU" b="1" dirty="0">
                <a:ea typeface="Calibri"/>
                <a:cs typeface="Times New Roman"/>
              </a:rPr>
              <a:t>КРАТКОСРОЧНЫЙ ПРОЕКТ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ru-RU" b="1" dirty="0">
                <a:ea typeface="Calibri"/>
                <a:cs typeface="Times New Roman"/>
              </a:rPr>
              <a:t> «Моя малая Родина» 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r>
              <a:rPr lang="ru-RU" b="1" dirty="0">
                <a:ea typeface="Calibri"/>
              </a:rPr>
              <a:t>в  разновозрастной </a:t>
            </a:r>
            <a:r>
              <a:rPr lang="ru-RU" b="1" dirty="0" smtClean="0">
                <a:ea typeface="Calibri"/>
              </a:rPr>
              <a:t>группе</a:t>
            </a:r>
            <a:r>
              <a:rPr lang="ru-RU" b="1" dirty="0">
                <a:ea typeface="Calibri"/>
              </a:rPr>
              <a:t>.</a:t>
            </a:r>
            <a:endParaRPr lang="ru-RU" b="1" dirty="0" smtClean="0">
              <a:ea typeface="Calibri"/>
            </a:endParaRPr>
          </a:p>
          <a:p>
            <a:endParaRPr lang="ru-RU" b="1" dirty="0" smtClean="0"/>
          </a:p>
          <a:p>
            <a:endParaRPr lang="ru-RU" b="1" dirty="0"/>
          </a:p>
          <a:p>
            <a:r>
              <a:rPr lang="ru-RU" dirty="0"/>
              <a:t>Подготовила воспитатель Данько Татьяна </a:t>
            </a:r>
            <a:r>
              <a:rPr lang="ru-RU" dirty="0" smtClean="0"/>
              <a:t>Владимировна.                                  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п. </a:t>
            </a:r>
            <a:r>
              <a:rPr lang="ru-RU" dirty="0" smtClean="0"/>
              <a:t>Трои</a:t>
            </a:r>
            <a:r>
              <a:rPr lang="ru-RU" dirty="0" smtClean="0">
                <a:ea typeface="Calibri"/>
                <a:cs typeface="Times New Roman"/>
              </a:rPr>
              <a:t>цкий</a:t>
            </a:r>
          </a:p>
          <a:p>
            <a:r>
              <a:rPr lang="ru-RU" dirty="0" smtClean="0">
                <a:cs typeface="Times New Roman"/>
              </a:rPr>
              <a:t>2024 год</a:t>
            </a:r>
            <a:endParaRPr lang="ru-RU" dirty="0">
              <a:cs typeface="Times New Roman"/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190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Основной:</a:t>
            </a:r>
            <a:br>
              <a:rPr lang="ru-RU" sz="3200" dirty="0"/>
            </a:b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dirty="0"/>
              <a:t>В</a:t>
            </a:r>
            <a:r>
              <a:rPr lang="ru-RU" dirty="0" smtClean="0"/>
              <a:t>недрение </a:t>
            </a:r>
            <a:r>
              <a:rPr lang="ru-RU" dirty="0"/>
              <a:t>в образовательный процесс методов и приёмов по </a:t>
            </a:r>
            <a:r>
              <a:rPr lang="ru-RU" dirty="0" smtClean="0"/>
              <a:t>обогащению представлений </a:t>
            </a:r>
            <a:r>
              <a:rPr lang="ru-RU" dirty="0"/>
              <a:t>детей о «малой» Родине.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77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Заключительный:</a:t>
            </a:r>
            <a:br>
              <a:rPr lang="ru-RU" sz="3200" dirty="0"/>
            </a:b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b="1" dirty="0"/>
              <a:t>П</a:t>
            </a:r>
            <a:r>
              <a:rPr lang="ru-RU" b="1" dirty="0" smtClean="0"/>
              <a:t>одведение </a:t>
            </a:r>
            <a:r>
              <a:rPr lang="ru-RU" b="1" dirty="0"/>
              <a:t>итогов </a:t>
            </a:r>
            <a:r>
              <a:rPr lang="ru-RU" b="1" dirty="0" smtClean="0"/>
              <a:t>проекта:</a:t>
            </a:r>
            <a:endParaRPr lang="ru-RU" b="1" dirty="0"/>
          </a:p>
          <a:p>
            <a:pPr marL="137160" indent="0">
              <a:buNone/>
            </a:pPr>
            <a:r>
              <a:rPr lang="ru-RU" dirty="0" smtClean="0"/>
              <a:t>-  викторина </a:t>
            </a:r>
            <a:r>
              <a:rPr lang="ru-RU" dirty="0"/>
              <a:t>«Моя малая Родина</a:t>
            </a:r>
            <a:r>
              <a:rPr lang="ru-RU" dirty="0" smtClean="0"/>
              <a:t>»,</a:t>
            </a:r>
          </a:p>
          <a:p>
            <a:pPr marL="137160" indent="0">
              <a:buNone/>
            </a:pPr>
            <a:r>
              <a:rPr lang="ru-RU" dirty="0" smtClean="0"/>
              <a:t>-  презентация </a:t>
            </a:r>
            <a:r>
              <a:rPr lang="ru-RU" dirty="0"/>
              <a:t>«Моя </a:t>
            </a:r>
            <a:r>
              <a:rPr lang="ru-RU" dirty="0" smtClean="0"/>
              <a:t>малая </a:t>
            </a:r>
            <a:r>
              <a:rPr lang="ru-RU" dirty="0"/>
              <a:t>Родина</a:t>
            </a:r>
            <a:r>
              <a:rPr lang="ru-RU" dirty="0" smtClean="0"/>
              <a:t>»,</a:t>
            </a:r>
            <a:endParaRPr lang="ru-RU" dirty="0"/>
          </a:p>
          <a:p>
            <a:pPr marL="137160" indent="0">
              <a:buNone/>
            </a:pPr>
            <a:r>
              <a:rPr lang="ru-RU" dirty="0" smtClean="0"/>
              <a:t>-  выставка фотографий природы родного края.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9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Ресурсное обеспечение: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/>
              <a:t>-  беседы ,</a:t>
            </a:r>
          </a:p>
          <a:p>
            <a:pPr marL="137160" indent="0">
              <a:buNone/>
            </a:pPr>
            <a:r>
              <a:rPr lang="ru-RU" dirty="0" smtClean="0"/>
              <a:t>-  конспекты  занятий,</a:t>
            </a:r>
          </a:p>
          <a:p>
            <a:pPr marL="137160" indent="0">
              <a:buNone/>
            </a:pPr>
            <a:r>
              <a:rPr lang="ru-RU" dirty="0" smtClean="0"/>
              <a:t>-  наглядные материалы,</a:t>
            </a:r>
          </a:p>
          <a:p>
            <a:pPr marL="137160" indent="0">
              <a:buNone/>
            </a:pPr>
            <a:r>
              <a:rPr lang="ru-RU" dirty="0" smtClean="0"/>
              <a:t>-  материалы для творческой работы,</a:t>
            </a:r>
          </a:p>
          <a:p>
            <a:pPr marL="137160" indent="0">
              <a:buNone/>
            </a:pPr>
            <a:r>
              <a:rPr lang="ru-RU" dirty="0" smtClean="0"/>
              <a:t>-  интернет ресурсы.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37160" indent="0"/>
            <a:r>
              <a:rPr lang="ru-RU" sz="3200" dirty="0" smtClean="0">
                <a:effectLst/>
              </a:rPr>
              <a:t/>
            </a:r>
            <a:br>
              <a:rPr lang="ru-RU" sz="3200" dirty="0" smtClean="0">
                <a:effectLst/>
              </a:rPr>
            </a:b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r>
              <a:rPr lang="ru-RU" sz="3600" dirty="0" smtClean="0">
                <a:latin typeface="+mn-lt"/>
              </a:rPr>
              <a:t>Познавательное развитие.</a:t>
            </a:r>
            <a:r>
              <a:rPr lang="ru-RU" sz="3600" dirty="0">
                <a:latin typeface="+mn-lt"/>
              </a:rPr>
              <a:t/>
            </a:r>
            <a:br>
              <a:rPr lang="ru-RU" sz="3600" dirty="0">
                <a:latin typeface="+mn-lt"/>
              </a:rPr>
            </a:br>
            <a:r>
              <a:rPr lang="ru-RU" sz="3600" dirty="0">
                <a:latin typeface="+mn-lt"/>
              </a:rPr>
              <a:t/>
            </a:r>
            <a:br>
              <a:rPr lang="ru-RU" sz="3600" dirty="0">
                <a:latin typeface="+mn-lt"/>
              </a:rPr>
            </a:br>
            <a:r>
              <a:rPr lang="ru-RU" sz="3200" dirty="0" smtClean="0">
                <a:effectLst/>
              </a:rPr>
              <a:t/>
            </a:r>
            <a:br>
              <a:rPr lang="ru-RU" sz="3200" dirty="0" smtClean="0">
                <a:effectLst/>
              </a:rPr>
            </a:br>
            <a:endParaRPr lang="ru-RU" sz="3200" dirty="0">
              <a:latin typeface="+mn-lt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b="1" dirty="0" smtClean="0"/>
              <a:t>Беседы</a:t>
            </a:r>
            <a:r>
              <a:rPr lang="ru-RU" dirty="0"/>
              <a:t>:</a:t>
            </a:r>
          </a:p>
          <a:p>
            <a:pPr marL="137160" lvl="0" indent="0">
              <a:buNone/>
            </a:pPr>
            <a:r>
              <a:rPr lang="ru-RU" dirty="0" smtClean="0"/>
              <a:t>-  Познавательная </a:t>
            </a:r>
            <a:r>
              <a:rPr lang="ru-RU" dirty="0"/>
              <a:t>беседа «Что такое Родина</a:t>
            </a:r>
            <a:r>
              <a:rPr lang="ru-RU" dirty="0" smtClean="0"/>
              <a:t>?»;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Беседа </a:t>
            </a:r>
            <a:r>
              <a:rPr lang="ru-RU" dirty="0"/>
              <a:t>«Государственные символы России</a:t>
            </a:r>
            <a:r>
              <a:rPr lang="ru-RU" dirty="0" smtClean="0"/>
              <a:t>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Познавательная </a:t>
            </a:r>
            <a:r>
              <a:rPr lang="ru-RU" dirty="0"/>
              <a:t>беседа  «Негосударственные </a:t>
            </a:r>
            <a:r>
              <a:rPr lang="ru-RU" dirty="0" smtClean="0"/>
              <a:t>символы»;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Познавательная </a:t>
            </a:r>
            <a:r>
              <a:rPr lang="ru-RU" dirty="0"/>
              <a:t>беседа «История матрёшки</a:t>
            </a:r>
            <a:r>
              <a:rPr lang="ru-RU" dirty="0" smtClean="0"/>
              <a:t>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Познавательная </a:t>
            </a:r>
            <a:r>
              <a:rPr lang="ru-RU" dirty="0"/>
              <a:t>беседа «Берёзка-символ России</a:t>
            </a:r>
            <a:r>
              <a:rPr lang="ru-RU" dirty="0" smtClean="0"/>
              <a:t>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Беседа </a:t>
            </a:r>
            <a:r>
              <a:rPr lang="ru-RU" dirty="0"/>
              <a:t>«Медведь символ России</a:t>
            </a:r>
            <a:r>
              <a:rPr lang="ru-RU" dirty="0" smtClean="0"/>
              <a:t>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Беседа </a:t>
            </a:r>
            <a:r>
              <a:rPr lang="ru-RU" dirty="0"/>
              <a:t>с детьми: </a:t>
            </a:r>
            <a:r>
              <a:rPr lang="ru-RU" dirty="0" smtClean="0"/>
              <a:t>«Где </a:t>
            </a:r>
            <a:r>
              <a:rPr lang="ru-RU" dirty="0"/>
              <a:t>я живу</a:t>
            </a:r>
            <a:r>
              <a:rPr lang="ru-RU" dirty="0" smtClean="0"/>
              <a:t>?»; 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Беседа </a:t>
            </a:r>
            <a:r>
              <a:rPr lang="ru-RU" dirty="0"/>
              <a:t>с детьми </a:t>
            </a:r>
            <a:r>
              <a:rPr lang="ru-RU" dirty="0" smtClean="0"/>
              <a:t>«Дом</a:t>
            </a:r>
            <a:r>
              <a:rPr lang="ru-RU" dirty="0"/>
              <a:t>, в котором я </a:t>
            </a:r>
            <a:r>
              <a:rPr lang="ru-RU" dirty="0" smtClean="0"/>
              <a:t>живу»;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Беседа </a:t>
            </a:r>
            <a:r>
              <a:rPr lang="ru-RU" dirty="0"/>
              <a:t>с детьми о достопримечательностях родного посёлка.</a:t>
            </a:r>
          </a:p>
        </p:txBody>
      </p:sp>
    </p:spTree>
    <p:extLst>
      <p:ext uri="{BB962C8B-B14F-4D97-AF65-F5344CB8AC3E}">
        <p14:creationId xmlns:p14="http://schemas.microsoft.com/office/powerpoint/2010/main" val="219261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/>
              <a:t>Речевое </a:t>
            </a:r>
            <a:r>
              <a:rPr lang="ru-RU" sz="3200" i="1" dirty="0" smtClean="0"/>
              <a:t>развитие.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92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dirty="0" smtClean="0"/>
              <a:t>Чтение </a:t>
            </a:r>
            <a:r>
              <a:rPr lang="ru-RU" dirty="0"/>
              <a:t>художественной </a:t>
            </a:r>
            <a:r>
              <a:rPr lang="ru-RU" dirty="0" smtClean="0"/>
              <a:t>литературы: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З</a:t>
            </a:r>
            <a:r>
              <a:rPr lang="ru-RU" dirty="0"/>
              <a:t>. Александрова «Родина</a:t>
            </a:r>
            <a:r>
              <a:rPr lang="ru-RU" dirty="0" smtClean="0"/>
              <a:t>»,</a:t>
            </a:r>
          </a:p>
          <a:p>
            <a:pPr marL="137160" lvl="0" indent="0">
              <a:buNone/>
            </a:pPr>
            <a:r>
              <a:rPr lang="ru-RU" dirty="0" smtClean="0"/>
              <a:t>-  С</a:t>
            </a:r>
            <a:r>
              <a:rPr lang="ru-RU" dirty="0"/>
              <a:t>. Михалков «Моя улица</a:t>
            </a:r>
            <a:r>
              <a:rPr lang="ru-RU" dirty="0" smtClean="0"/>
              <a:t>»,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А</a:t>
            </a:r>
            <a:r>
              <a:rPr lang="ru-RU" dirty="0"/>
              <a:t>. Прокофьева «Люблю берёзку русскую</a:t>
            </a:r>
            <a:r>
              <a:rPr lang="ru-RU" dirty="0" smtClean="0"/>
              <a:t>»</a:t>
            </a:r>
          </a:p>
          <a:p>
            <a:pPr marL="137160" lvl="0" indent="0">
              <a:buNone/>
            </a:pPr>
            <a:r>
              <a:rPr lang="ru-RU" dirty="0" smtClean="0"/>
              <a:t>-  В</a:t>
            </a:r>
            <a:r>
              <a:rPr lang="ru-RU" dirty="0"/>
              <a:t>. Степанов «Моя – Родина Россия» (сборник стихов</a:t>
            </a:r>
            <a:r>
              <a:rPr lang="ru-RU" dirty="0" smtClean="0"/>
              <a:t>).</a:t>
            </a:r>
          </a:p>
          <a:p>
            <a:pPr marL="137160" indent="0">
              <a:buNone/>
            </a:pPr>
            <a:r>
              <a:rPr lang="ru-RU" dirty="0" smtClean="0"/>
              <a:t>-  Э</a:t>
            </a:r>
            <a:r>
              <a:rPr lang="ru-RU" dirty="0"/>
              <a:t>. </a:t>
            </a:r>
            <a:r>
              <a:rPr lang="ru-RU" dirty="0" err="1"/>
              <a:t>Шим</a:t>
            </a:r>
            <a:r>
              <a:rPr lang="ru-RU" dirty="0"/>
              <a:t> «Где наша деревня</a:t>
            </a:r>
            <a:r>
              <a:rPr lang="ru-RU" dirty="0" smtClean="0"/>
              <a:t>».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Русские </a:t>
            </a:r>
            <a:r>
              <a:rPr lang="ru-RU" dirty="0"/>
              <a:t>народные загадки.</a:t>
            </a:r>
          </a:p>
          <a:p>
            <a:pPr marL="137160" lvl="0" indent="0">
              <a:buNone/>
            </a:pPr>
            <a:r>
              <a:rPr lang="ru-RU" dirty="0" smtClean="0"/>
              <a:t>-  Русские </a:t>
            </a:r>
            <a:r>
              <a:rPr lang="ru-RU" dirty="0"/>
              <a:t>народные сказки.</a:t>
            </a:r>
          </a:p>
          <a:p>
            <a:pPr marL="137160" lvl="0" indent="0">
              <a:buNone/>
            </a:pPr>
            <a:r>
              <a:rPr lang="ru-RU" dirty="0" smtClean="0"/>
              <a:t>-  Русские </a:t>
            </a:r>
            <a:r>
              <a:rPr lang="ru-RU" dirty="0"/>
              <a:t>народные песни и </a:t>
            </a:r>
            <a:r>
              <a:rPr lang="ru-RU" dirty="0" err="1"/>
              <a:t>потешки</a:t>
            </a:r>
            <a:r>
              <a:rPr lang="ru-RU" dirty="0"/>
              <a:t>.</a:t>
            </a:r>
          </a:p>
          <a:p>
            <a:pPr marL="137160" lvl="0" indent="0">
              <a:buNone/>
            </a:pPr>
            <a:r>
              <a:rPr lang="ru-RU" dirty="0" smtClean="0"/>
              <a:t>-  Былины.</a:t>
            </a:r>
          </a:p>
          <a:p>
            <a:pPr marL="137160" indent="0">
              <a:buNone/>
            </a:pPr>
            <a:r>
              <a:rPr lang="ru-RU" dirty="0" smtClean="0"/>
              <a:t>-  Разучивание </a:t>
            </a:r>
            <a:r>
              <a:rPr lang="ru-RU" dirty="0"/>
              <a:t>стихотворения </a:t>
            </a:r>
          </a:p>
          <a:p>
            <a:pPr marL="137160" indent="0">
              <a:buNone/>
            </a:pPr>
            <a:r>
              <a:rPr lang="ru-RU" dirty="0"/>
              <a:t>В. Орлова  «Здравствуй, Родина моя</a:t>
            </a:r>
            <a:r>
              <a:rPr lang="ru-RU" dirty="0" smtClean="0"/>
              <a:t>!».</a:t>
            </a:r>
            <a:endParaRPr lang="ru-RU" dirty="0"/>
          </a:p>
          <a:p>
            <a:pPr marL="137160" indent="0">
              <a:buNone/>
            </a:pPr>
            <a:r>
              <a:rPr lang="ru-RU" dirty="0" smtClean="0"/>
              <a:t>-  Разучивание </a:t>
            </a:r>
            <a:r>
              <a:rPr lang="ru-RU" dirty="0"/>
              <a:t>пословиц и поговорок о Родине.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0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effectLst/>
              </a:rPr>
              <a:t>Художественно  -эстетическое </a:t>
            </a:r>
            <a:r>
              <a:rPr lang="ru-RU" sz="3200" i="1" dirty="0" smtClean="0">
                <a:effectLst/>
              </a:rPr>
              <a:t>развитие.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b="1" dirty="0"/>
              <a:t>Рисование: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Роспись </a:t>
            </a:r>
            <a:r>
              <a:rPr lang="ru-RU" dirty="0" smtClean="0"/>
              <a:t>матрешки»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Художественное </a:t>
            </a:r>
            <a:r>
              <a:rPr lang="ru-RU" dirty="0"/>
              <a:t>творчество: </a:t>
            </a:r>
            <a:r>
              <a:rPr lang="ru-RU" dirty="0" smtClean="0"/>
              <a:t>«Природа родного края»</a:t>
            </a:r>
            <a:endParaRPr lang="ru-RU" dirty="0"/>
          </a:p>
          <a:p>
            <a:pPr marL="137160" lvl="0" indent="0">
              <a:buNone/>
            </a:pPr>
            <a:r>
              <a:rPr lang="ru-RU" b="1" dirty="0" smtClean="0"/>
              <a:t>Просмотр </a:t>
            </a:r>
            <a:r>
              <a:rPr lang="ru-RU" b="1" dirty="0"/>
              <a:t>электронных презентаций: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История возникновения </a:t>
            </a:r>
            <a:r>
              <a:rPr lang="ru-RU" dirty="0" smtClean="0"/>
              <a:t>матрешки»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Поведение медведя в природе».</a:t>
            </a:r>
          </a:p>
          <a:p>
            <a:pPr marL="137160" lvl="0" indent="0">
              <a:buNone/>
            </a:pPr>
            <a:r>
              <a:rPr lang="ru-RU" dirty="0" smtClean="0"/>
              <a:t>-   «</a:t>
            </a:r>
            <a:r>
              <a:rPr lang="ru-RU" dirty="0"/>
              <a:t>Моя Родина</a:t>
            </a:r>
            <a:r>
              <a:rPr lang="ru-RU" dirty="0" smtClean="0"/>
              <a:t>»</a:t>
            </a:r>
            <a:r>
              <a:rPr lang="ru-RU" dirty="0"/>
              <a:t>.</a:t>
            </a:r>
            <a:endParaRPr lang="ru-RU" dirty="0" smtClean="0"/>
          </a:p>
          <a:p>
            <a:pPr marL="137160" indent="0">
              <a:buNone/>
            </a:pPr>
            <a:r>
              <a:rPr lang="ru-RU" b="1" dirty="0" smtClean="0"/>
              <a:t>Прослушивание </a:t>
            </a:r>
            <a:r>
              <a:rPr lang="ru-RU" b="1" dirty="0"/>
              <a:t>музыкальных </a:t>
            </a:r>
            <a:r>
              <a:rPr lang="ru-RU" b="1" dirty="0" smtClean="0"/>
              <a:t>композиций:</a:t>
            </a:r>
            <a:endParaRPr lang="ru-RU" dirty="0"/>
          </a:p>
          <a:p>
            <a:pPr marL="137160" indent="0">
              <a:buNone/>
            </a:pPr>
            <a:r>
              <a:rPr lang="ru-RU" dirty="0" smtClean="0"/>
              <a:t>-  прослушивание </a:t>
            </a:r>
            <a:r>
              <a:rPr lang="ru-RU" dirty="0"/>
              <a:t>гимна </a:t>
            </a:r>
            <a:r>
              <a:rPr lang="ru-RU" dirty="0" smtClean="0"/>
              <a:t>России,</a:t>
            </a:r>
            <a:endParaRPr lang="ru-RU" dirty="0"/>
          </a:p>
          <a:p>
            <a:pPr marL="137160" indent="0">
              <a:buNone/>
            </a:pPr>
            <a:r>
              <a:rPr lang="ru-RU" dirty="0" smtClean="0"/>
              <a:t>-  прослушивание </a:t>
            </a:r>
            <a:r>
              <a:rPr lang="ru-RU" dirty="0"/>
              <a:t>песни «Во поле березка стояла</a:t>
            </a:r>
            <a:r>
              <a:rPr lang="ru-RU" dirty="0" smtClean="0"/>
              <a:t>»,</a:t>
            </a:r>
          </a:p>
          <a:p>
            <a:pPr marL="137160" indent="0">
              <a:buNone/>
            </a:pPr>
            <a:r>
              <a:rPr lang="ru-RU" dirty="0"/>
              <a:t>-  прослушивание </a:t>
            </a:r>
            <a:r>
              <a:rPr lang="ru-RU" dirty="0" smtClean="0"/>
              <a:t>песни «С </a:t>
            </a:r>
            <a:r>
              <a:rPr lang="ru-RU" dirty="0"/>
              <a:t>чего начинается Родина?»</a:t>
            </a:r>
          </a:p>
        </p:txBody>
      </p:sp>
    </p:spTree>
    <p:extLst>
      <p:ext uri="{BB962C8B-B14F-4D97-AF65-F5344CB8AC3E}">
        <p14:creationId xmlns:p14="http://schemas.microsoft.com/office/powerpoint/2010/main" val="195346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effectLst/>
              </a:rPr>
              <a:t>Социально-коммуникативное </a:t>
            </a:r>
            <a:r>
              <a:rPr lang="ru-RU" sz="3200" i="1" dirty="0" smtClean="0">
                <a:effectLst/>
              </a:rPr>
              <a:t>развитие.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37160" lvl="0" indent="0">
              <a:buNone/>
            </a:pPr>
            <a:r>
              <a:rPr lang="ru-RU" b="1" dirty="0"/>
              <a:t>Дидактические игры:</a:t>
            </a:r>
          </a:p>
          <a:p>
            <a:pPr marL="137160" lvl="0" indent="0">
              <a:buNone/>
            </a:pPr>
            <a:r>
              <a:rPr lang="ru-RU" dirty="0" smtClean="0"/>
              <a:t>-   </a:t>
            </a:r>
            <a:r>
              <a:rPr lang="ru-RU" dirty="0"/>
              <a:t>«Собери флаг России</a:t>
            </a:r>
            <a:r>
              <a:rPr lang="ru-RU" dirty="0" smtClean="0"/>
              <a:t>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Растения нашего леса</a:t>
            </a:r>
            <a:r>
              <a:rPr lang="ru-RU" dirty="0" smtClean="0"/>
              <a:t>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Животные и птицы нашего леса</a:t>
            </a:r>
            <a:r>
              <a:rPr lang="ru-RU" dirty="0" smtClean="0"/>
              <a:t>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Путешествие по посёлку</a:t>
            </a:r>
            <a:r>
              <a:rPr lang="ru-RU" dirty="0" smtClean="0"/>
              <a:t>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Узнай и назови</a:t>
            </a:r>
            <a:r>
              <a:rPr lang="ru-RU" dirty="0" smtClean="0"/>
              <a:t>»;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Собери картинку</a:t>
            </a:r>
            <a:r>
              <a:rPr lang="ru-RU" dirty="0" smtClean="0"/>
              <a:t>».</a:t>
            </a:r>
            <a:endParaRPr lang="ru-RU" dirty="0"/>
          </a:p>
          <a:p>
            <a:pPr marL="137160" indent="0">
              <a:buNone/>
            </a:pPr>
            <a:r>
              <a:rPr lang="ru-RU" b="1" dirty="0"/>
              <a:t>Экскурсии: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по </a:t>
            </a:r>
            <a:r>
              <a:rPr lang="ru-RU" dirty="0"/>
              <a:t>детскому  саду и  его территории;</a:t>
            </a:r>
          </a:p>
          <a:p>
            <a:pPr lvl="0">
              <a:buFontTx/>
              <a:buChar char="-"/>
            </a:pPr>
            <a:r>
              <a:rPr lang="ru-RU" dirty="0" smtClean="0"/>
              <a:t>сельская  библиотека;</a:t>
            </a:r>
          </a:p>
          <a:p>
            <a:pPr>
              <a:buFontTx/>
              <a:buChar char="-"/>
            </a:pPr>
            <a:r>
              <a:rPr lang="ru-RU" dirty="0"/>
              <a:t>школьный краеведческий </a:t>
            </a:r>
            <a:r>
              <a:rPr lang="ru-RU" dirty="0" smtClean="0"/>
              <a:t>музей.</a:t>
            </a:r>
            <a:endParaRPr lang="ru-RU" dirty="0"/>
          </a:p>
          <a:p>
            <a:pPr lvl="0">
              <a:buFontTx/>
              <a:buChar char="-"/>
            </a:pPr>
            <a:endParaRPr lang="ru-RU" dirty="0"/>
          </a:p>
          <a:p>
            <a:pPr lvl="0"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84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>
                <a:effectLst/>
              </a:rPr>
              <a:t>Физическое </a:t>
            </a:r>
            <a:r>
              <a:rPr lang="ru-RU" sz="3200" i="1" dirty="0" smtClean="0">
                <a:effectLst/>
              </a:rPr>
              <a:t>развитие.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ru-RU" b="1" dirty="0"/>
              <a:t>Комплекс утренней гимнастики: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Мы россияне</a:t>
            </a:r>
            <a:r>
              <a:rPr lang="ru-RU" dirty="0" smtClean="0"/>
              <a:t>».</a:t>
            </a:r>
            <a:endParaRPr lang="ru-RU" dirty="0"/>
          </a:p>
          <a:p>
            <a:pPr marL="137160" indent="0">
              <a:buNone/>
            </a:pPr>
            <a:r>
              <a:rPr lang="ru-RU" b="1" dirty="0" smtClean="0"/>
              <a:t>Гимнастика </a:t>
            </a:r>
            <a:r>
              <a:rPr lang="ru-RU" b="1" dirty="0"/>
              <a:t>после сна: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Я в России живу</a:t>
            </a:r>
            <a:r>
              <a:rPr lang="ru-RU" dirty="0" smtClean="0"/>
              <a:t>».</a:t>
            </a:r>
            <a:endParaRPr lang="ru-RU" dirty="0"/>
          </a:p>
          <a:p>
            <a:pPr marL="137160" indent="0">
              <a:buNone/>
            </a:pPr>
            <a:r>
              <a:rPr lang="ru-RU" b="1" dirty="0"/>
              <a:t>Подвижные игры: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Бояре»</a:t>
            </a:r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Третий лишний»</a:t>
            </a:r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Горелки</a:t>
            </a:r>
            <a:r>
              <a:rPr lang="ru-RU" dirty="0" smtClean="0"/>
              <a:t>»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Гори, гори ясно</a:t>
            </a:r>
            <a:r>
              <a:rPr lang="ru-RU" dirty="0" smtClean="0"/>
              <a:t>».</a:t>
            </a:r>
            <a:endParaRPr lang="ru-RU" dirty="0"/>
          </a:p>
          <a:p>
            <a:pPr marL="137160" indent="0">
              <a:buNone/>
            </a:pPr>
            <a:r>
              <a:rPr lang="ru-RU" b="1" dirty="0"/>
              <a:t>Физкультминутка: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Моя малая Родина</a:t>
            </a:r>
            <a:r>
              <a:rPr lang="ru-RU" dirty="0" smtClean="0"/>
              <a:t>».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Моя Россия</a:t>
            </a:r>
            <a:r>
              <a:rPr lang="ru-RU" dirty="0" smtClean="0"/>
              <a:t>».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«</a:t>
            </a:r>
            <a:r>
              <a:rPr lang="ru-RU" dirty="0"/>
              <a:t>Пусть всегда будет мир».</a:t>
            </a:r>
          </a:p>
          <a:p>
            <a:pPr marL="137160" indent="0">
              <a:buNone/>
            </a:pPr>
            <a:r>
              <a:rPr lang="ru-RU" b="1" dirty="0"/>
              <a:t>Пальчиковая гимнастика: </a:t>
            </a:r>
            <a:endParaRPr lang="ru-RU" dirty="0"/>
          </a:p>
          <a:p>
            <a:pPr marL="137160" indent="0">
              <a:buNone/>
            </a:pPr>
            <a:r>
              <a:rPr lang="ru-RU" dirty="0" smtClean="0"/>
              <a:t>-  «</a:t>
            </a:r>
            <a:r>
              <a:rPr lang="ru-RU" dirty="0"/>
              <a:t>Моя страна</a:t>
            </a:r>
            <a:r>
              <a:rPr lang="ru-RU" dirty="0" smtClean="0"/>
              <a:t>», </a:t>
            </a:r>
            <a:r>
              <a:rPr lang="ru-RU" dirty="0"/>
              <a:t>«Родина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7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Викторина </a:t>
            </a:r>
            <a:r>
              <a:rPr lang="ru-RU" sz="3200" dirty="0"/>
              <a:t>«Моя малая Родина»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44656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b="1" dirty="0"/>
              <a:t>Цель</a:t>
            </a:r>
            <a:r>
              <a:rPr lang="ru-RU" dirty="0"/>
              <a:t>: обобщить и систематизировать знания детей о своей «малой» Родине.</a:t>
            </a:r>
          </a:p>
          <a:p>
            <a:pPr marL="137160" indent="0">
              <a:buNone/>
            </a:pPr>
            <a:r>
              <a:rPr lang="ru-RU" b="1" dirty="0"/>
              <a:t>Разминка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В </a:t>
            </a:r>
            <a:r>
              <a:rPr lang="ru-RU" dirty="0"/>
              <a:t>какой стране мы живём?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Как </a:t>
            </a:r>
            <a:r>
              <a:rPr lang="ru-RU" dirty="0"/>
              <a:t>называется наше село?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Как </a:t>
            </a:r>
            <a:r>
              <a:rPr lang="ru-RU" dirty="0"/>
              <a:t>называется улица, на которой расположен детский сад? 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В </a:t>
            </a:r>
            <a:r>
              <a:rPr lang="ru-RU" dirty="0"/>
              <a:t>нашем селе много улиц, назовите их</a:t>
            </a:r>
            <a:r>
              <a:rPr lang="ru-RU" dirty="0" smtClean="0"/>
              <a:t>?</a:t>
            </a:r>
            <a:r>
              <a:rPr lang="ru-RU" b="1" dirty="0"/>
              <a:t> </a:t>
            </a:r>
            <a:endParaRPr lang="ru-RU" dirty="0"/>
          </a:p>
          <a:p>
            <a:pPr marL="137160" indent="0">
              <a:buNone/>
            </a:pPr>
            <a:r>
              <a:rPr lang="ru-RU" b="1" dirty="0"/>
              <a:t>«Достопримечательности села»</a:t>
            </a:r>
            <a:endParaRPr lang="ru-RU" dirty="0"/>
          </a:p>
          <a:p>
            <a:pPr marL="137160" indent="0">
              <a:buNone/>
            </a:pPr>
            <a:r>
              <a:rPr lang="ru-RU" dirty="0" smtClean="0"/>
              <a:t>-  Воспитатель </a:t>
            </a:r>
            <a:r>
              <a:rPr lang="ru-RU" dirty="0"/>
              <a:t>на доске располагает фотографии с достопримечательностями села. Дети  рассматривают их и рассказывают, что на них изображено.</a:t>
            </a:r>
          </a:p>
          <a:p>
            <a:pPr marL="137160" indent="0">
              <a:buNone/>
            </a:pPr>
            <a:r>
              <a:rPr lang="ru-RU" b="1" dirty="0"/>
              <a:t>«Знатоки»</a:t>
            </a:r>
            <a:endParaRPr lang="ru-RU" dirty="0"/>
          </a:p>
          <a:p>
            <a:pPr marL="137160" indent="0">
              <a:buNone/>
            </a:pPr>
            <a:r>
              <a:rPr lang="ru-RU" dirty="0" smtClean="0"/>
              <a:t>- Дети</a:t>
            </a:r>
            <a:r>
              <a:rPr lang="ru-RU" dirty="0"/>
              <a:t>, вы знаете много различных зданий в селе. Все они различаются по своему назначению. Я предлагаю ответить на мои вопросы и узнать, что это за здание.</a:t>
            </a:r>
          </a:p>
          <a:p>
            <a:pPr marL="137160" lvl="0" indent="0">
              <a:buNone/>
            </a:pPr>
            <a:r>
              <a:rPr lang="ru-RU" dirty="0" smtClean="0"/>
              <a:t>-  Как </a:t>
            </a:r>
            <a:r>
              <a:rPr lang="ru-RU" dirty="0"/>
              <a:t>называется здание, в котором дети приходят утром, занимаются, играют, а вечером их забирают родители? (д/с)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Как </a:t>
            </a:r>
            <a:r>
              <a:rPr lang="ru-RU" dirty="0"/>
              <a:t>называется здание, в котором мы можем купить продукты? (магазин)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Как </a:t>
            </a:r>
            <a:r>
              <a:rPr lang="ru-RU" dirty="0"/>
              <a:t>называется здание, в котором живут люди? (дом)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Как </a:t>
            </a:r>
            <a:r>
              <a:rPr lang="ru-RU" dirty="0"/>
              <a:t>называется здание, в которое обращаются больные? (медпункт)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В </a:t>
            </a:r>
            <a:r>
              <a:rPr lang="ru-RU" dirty="0"/>
              <a:t>этом здании можно отправить письмо или посылку? (почта)</a:t>
            </a:r>
            <a:endParaRPr lang="ru-RU" dirty="0"/>
          </a:p>
          <a:p>
            <a:pPr marL="137160" lvl="0" indent="0">
              <a:buNone/>
            </a:pPr>
            <a:r>
              <a:rPr lang="ru-RU" dirty="0" smtClean="0"/>
              <a:t>-  В </a:t>
            </a:r>
            <a:r>
              <a:rPr lang="ru-RU" dirty="0"/>
              <a:t>этом здании хранится много разных книг, которые можно брать домой, но вернуть книгу нужно обратно в установленный срок. (библиотека).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Работа с родителями: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/>
              <a:t>-  консультация </a:t>
            </a:r>
            <a:r>
              <a:rPr lang="ru-RU" dirty="0"/>
              <a:t>«Воспитание </a:t>
            </a:r>
            <a:r>
              <a:rPr lang="ru-RU" dirty="0" smtClean="0"/>
              <a:t>нравственно - патриотических </a:t>
            </a:r>
            <a:r>
              <a:rPr lang="ru-RU" dirty="0"/>
              <a:t>чувств у дошкольника»</a:t>
            </a:r>
          </a:p>
          <a:p>
            <a:pPr marL="137160" indent="0">
              <a:buNone/>
            </a:pPr>
            <a:r>
              <a:rPr lang="ru-RU" dirty="0" smtClean="0"/>
              <a:t>-  </a:t>
            </a:r>
            <a:r>
              <a:rPr lang="ru-RU" dirty="0" smtClean="0"/>
              <a:t>совместное </a:t>
            </a:r>
            <a:r>
              <a:rPr lang="ru-RU" dirty="0"/>
              <a:t>с детьми </a:t>
            </a:r>
            <a:r>
              <a:rPr lang="ru-RU" dirty="0" smtClean="0"/>
              <a:t> участие в выставке фотографий «</a:t>
            </a:r>
            <a:r>
              <a:rPr lang="ru-RU" dirty="0" smtClean="0"/>
              <a:t>Красота </a:t>
            </a:r>
            <a:r>
              <a:rPr lang="ru-RU" dirty="0" smtClean="0"/>
              <a:t>природы </a:t>
            </a:r>
            <a:r>
              <a:rPr lang="ru-RU" dirty="0"/>
              <a:t>родного </a:t>
            </a:r>
            <a:r>
              <a:rPr lang="ru-RU" dirty="0" smtClean="0"/>
              <a:t>края».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7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Паспорт проекта.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 algn="just">
              <a:lnSpc>
                <a:spcPct val="115000"/>
              </a:lnSpc>
              <a:spcAft>
                <a:spcPts val="0"/>
              </a:spcAft>
              <a:buNone/>
              <a:tabLst>
                <a:tab pos="270510" algn="l"/>
              </a:tabLst>
            </a:pPr>
            <a:endParaRPr lang="ru-RU" sz="1800" dirty="0">
              <a:ea typeface="Times New Roman"/>
            </a:endParaRPr>
          </a:p>
          <a:p>
            <a:pPr marL="137160" indent="0">
              <a:buNone/>
            </a:pPr>
            <a:r>
              <a:rPr lang="ru-RU" sz="2400" b="1" dirty="0"/>
              <a:t>Тип проекта: </a:t>
            </a:r>
            <a:r>
              <a:rPr lang="ru-RU" sz="2400" dirty="0"/>
              <a:t>познавательно-информационный, творческий.</a:t>
            </a:r>
          </a:p>
          <a:p>
            <a:pPr marL="137160" indent="0">
              <a:buNone/>
            </a:pPr>
            <a:r>
              <a:rPr lang="ru-RU" sz="2400" b="1" dirty="0"/>
              <a:t>Продолжительность проекта: </a:t>
            </a:r>
            <a:r>
              <a:rPr lang="ru-RU" sz="2400" dirty="0" smtClean="0"/>
              <a:t>две недели.</a:t>
            </a:r>
            <a:r>
              <a:rPr lang="ru-RU" sz="2400" b="1" dirty="0" smtClean="0"/>
              <a:t> </a:t>
            </a:r>
            <a:endParaRPr lang="ru-RU" sz="2400" dirty="0"/>
          </a:p>
          <a:p>
            <a:pPr marL="137160" indent="0">
              <a:buNone/>
            </a:pPr>
            <a:r>
              <a:rPr lang="ru-RU" sz="2400" b="1" dirty="0"/>
              <a:t>Участники: </a:t>
            </a:r>
            <a:r>
              <a:rPr lang="ru-RU" sz="2400" dirty="0"/>
              <a:t> воспитатель, дети, родители воспитанников</a:t>
            </a:r>
            <a:r>
              <a:rPr lang="ru-RU" sz="2400" dirty="0" smtClean="0"/>
              <a:t>.</a:t>
            </a:r>
          </a:p>
          <a:p>
            <a:pPr marL="137160" indent="0">
              <a:buNone/>
            </a:pPr>
            <a:r>
              <a:rPr lang="ru-RU" sz="2400" dirty="0" smtClean="0"/>
              <a:t>Возраст детей 5 – 7 лет.</a:t>
            </a:r>
            <a:endParaRPr lang="ru-RU" sz="2400" dirty="0"/>
          </a:p>
          <a:p>
            <a:pPr marL="137160" indent="0">
              <a:buNone/>
            </a:pPr>
            <a:r>
              <a:rPr lang="ru-RU" sz="2400" b="1" dirty="0"/>
              <a:t>Краткое описание проекта: </a:t>
            </a:r>
            <a:endParaRPr lang="ru-RU" sz="2400" dirty="0"/>
          </a:p>
          <a:p>
            <a:pPr marL="137160" indent="0">
              <a:buNone/>
            </a:pPr>
            <a:r>
              <a:rPr lang="ru-RU" sz="2400" dirty="0"/>
              <a:t>Проект «Моя малая Родина» направлен на воспитание у детей любви и уважения к Родине, родному краю, чувства гордости за свою страну. Участниками проекта являются дети разновозрастной группы, </a:t>
            </a:r>
            <a:r>
              <a:rPr lang="ru-RU" sz="2400" dirty="0" smtClean="0"/>
              <a:t>воспитатель </a:t>
            </a:r>
            <a:r>
              <a:rPr lang="ru-RU" sz="2400" dirty="0"/>
              <a:t>группы, родители.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8246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effectLst/>
              </a:rPr>
              <a:t>Предполагаемый результат:</a:t>
            </a:r>
            <a:br>
              <a:rPr lang="ru-RU" sz="3200" dirty="0">
                <a:effectLst/>
              </a:rPr>
            </a:b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3716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-у </a:t>
            </a:r>
            <a:r>
              <a:rPr lang="ru-RU" dirty="0">
                <a:ea typeface="Times New Roman"/>
              </a:rPr>
              <a:t>детей появится стойкий интерес к прошлому и настоящему, будущему родного </a:t>
            </a:r>
            <a:r>
              <a:rPr lang="ru-RU" dirty="0" smtClean="0">
                <a:ea typeface="Times New Roman"/>
              </a:rPr>
              <a:t>города, </a:t>
            </a:r>
            <a:r>
              <a:rPr lang="ru-RU" dirty="0">
                <a:ea typeface="Times New Roman"/>
              </a:rPr>
              <a:t>возникнет чувство гордости за свою малую родину. Благодаря реализации проекта дети будут знать, чётко называть название </a:t>
            </a:r>
            <a:r>
              <a:rPr lang="ru-RU" dirty="0" smtClean="0">
                <a:ea typeface="Times New Roman"/>
              </a:rPr>
              <a:t>посёлка, </a:t>
            </a:r>
            <a:r>
              <a:rPr lang="ru-RU" dirty="0">
                <a:ea typeface="Times New Roman"/>
              </a:rPr>
              <a:t>улиц, узнают краткую историю своего </a:t>
            </a:r>
            <a:r>
              <a:rPr lang="ru-RU" dirty="0" smtClean="0">
                <a:ea typeface="Times New Roman"/>
              </a:rPr>
              <a:t>, у детей появятся элементарные представления о том, как нужно заботиться о природе. формирование у детей интереса к истории посёлка, достопримечательностям, природе;</a:t>
            </a:r>
            <a:endParaRPr lang="ru-RU" sz="2400" dirty="0" smtClean="0">
              <a:ea typeface="Times New Roman"/>
            </a:endParaRPr>
          </a:p>
          <a:p>
            <a:pPr marL="13716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формирование  понятие «малая» Родина;</a:t>
            </a:r>
            <a:endParaRPr lang="ru-RU" sz="2400" dirty="0" smtClean="0">
              <a:ea typeface="Times New Roman"/>
            </a:endParaRPr>
          </a:p>
          <a:p>
            <a:pPr marL="13716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ea typeface="Times New Roman"/>
              </a:rPr>
              <a:t>- </a:t>
            </a:r>
            <a:r>
              <a:rPr lang="ru-RU" dirty="0" smtClean="0">
                <a:ea typeface="Times New Roman"/>
              </a:rPr>
              <a:t>воспитание у детей любви к своей малой родине – к месту, где родился человек;</a:t>
            </a:r>
            <a:endParaRPr lang="ru-RU" sz="2400" dirty="0" smtClean="0">
              <a:ea typeface="Times New Roman"/>
            </a:endParaRPr>
          </a:p>
          <a:p>
            <a:pPr marL="13716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проявление </a:t>
            </a:r>
            <a:r>
              <a:rPr lang="ru-RU" dirty="0">
                <a:ea typeface="Times New Roman"/>
              </a:rPr>
              <a:t>интереса к родному краю, который находит отражение в собранных, совместных фотографий детей и родителей.</a:t>
            </a:r>
            <a:endParaRPr lang="ru-RU" sz="2400" dirty="0"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4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effectLst/>
              </a:rPr>
              <a:t>Список использованной литературы:</a:t>
            </a:r>
            <a:br>
              <a:rPr lang="ru-RU" sz="3200" dirty="0">
                <a:effectLst/>
              </a:rPr>
            </a:b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  Основная </a:t>
            </a:r>
            <a:r>
              <a:rPr lang="ru-RU" dirty="0"/>
              <a:t>образовательная Программа дошкольного образования «От</a:t>
            </a:r>
            <a:br>
              <a:rPr lang="ru-RU" dirty="0"/>
            </a:br>
            <a:r>
              <a:rPr lang="ru-RU" dirty="0" smtClean="0"/>
              <a:t>    рождения </a:t>
            </a:r>
            <a:r>
              <a:rPr lang="ru-RU" dirty="0"/>
              <a:t>до школы» под редакцией </a:t>
            </a:r>
            <a:r>
              <a:rPr lang="ru-RU" dirty="0" err="1"/>
              <a:t>Вераксы</a:t>
            </a:r>
            <a:r>
              <a:rPr lang="ru-RU" dirty="0"/>
              <a:t> Н. Е., Комаровой Т.С.,</a:t>
            </a:r>
            <a:br>
              <a:rPr lang="ru-RU" dirty="0"/>
            </a:br>
            <a:r>
              <a:rPr lang="ru-RU" dirty="0" smtClean="0"/>
              <a:t>    Васильевой </a:t>
            </a:r>
            <a:r>
              <a:rPr lang="ru-RU" dirty="0"/>
              <a:t>М. А. (МОЗАИКА-СИНТЕЗ, Москва 2015г</a:t>
            </a:r>
            <a:r>
              <a:rPr lang="ru-RU" dirty="0" smtClean="0"/>
              <a:t>.).</a:t>
            </a:r>
          </a:p>
          <a:p>
            <a:pPr marL="137160" indent="0">
              <a:buNone/>
            </a:pPr>
            <a:r>
              <a:rPr lang="ru-RU" dirty="0" smtClean="0"/>
              <a:t>-  </a:t>
            </a:r>
            <a:r>
              <a:rPr lang="ru-RU" dirty="0" err="1" smtClean="0"/>
              <a:t>Зеленова</a:t>
            </a:r>
            <a:r>
              <a:rPr lang="ru-RU" dirty="0" smtClean="0"/>
              <a:t> </a:t>
            </a:r>
            <a:r>
              <a:rPr lang="ru-RU" dirty="0"/>
              <a:t>Н.Г., Осипова Л.Е. Мы живем в России. </a:t>
            </a:r>
            <a:r>
              <a:rPr lang="ru-RU" dirty="0" smtClean="0"/>
              <a:t>Гражданско-   патриотическое </a:t>
            </a:r>
            <a:r>
              <a:rPr lang="ru-RU" dirty="0"/>
              <a:t>воспитание дошкольников. Старшая группа. – М.: Издательство  СКРИПТОРИЙ 2017. – 112 с</a:t>
            </a:r>
            <a:r>
              <a:rPr lang="ru-RU" dirty="0" smtClean="0"/>
              <a:t>.</a:t>
            </a:r>
          </a:p>
          <a:p>
            <a:pPr marL="137160" indent="0">
              <a:buNone/>
            </a:pPr>
            <a:r>
              <a:rPr lang="ru-RU" dirty="0" smtClean="0"/>
              <a:t>-  </a:t>
            </a:r>
            <a:r>
              <a:rPr lang="ru-RU" dirty="0" err="1" smtClean="0"/>
              <a:t>О.В.Дыбина</a:t>
            </a:r>
            <a:r>
              <a:rPr lang="ru-RU" dirty="0" smtClean="0"/>
              <a:t> «Ознакомление </a:t>
            </a:r>
            <a:r>
              <a:rPr lang="ru-RU" dirty="0"/>
              <a:t>с предметным и социальным окружением».</a:t>
            </a:r>
          </a:p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dirty="0"/>
              <a:t>Интернет ресурсы:</a:t>
            </a:r>
          </a:p>
          <a:p>
            <a:pPr marL="137160" indent="0">
              <a:buNone/>
            </a:pPr>
            <a:r>
              <a:rPr lang="ru-RU" dirty="0"/>
              <a:t>- [Электронный ресурс]. </a:t>
            </a:r>
            <a:r>
              <a:rPr lang="en-US" dirty="0"/>
              <a:t>URL</a:t>
            </a:r>
            <a:r>
              <a:rPr lang="ru-RU" dirty="0"/>
              <a:t>: </a:t>
            </a:r>
            <a:r>
              <a:rPr lang="ru-RU" u="sng" dirty="0">
                <a:hlinkClick r:id="rId2"/>
              </a:rPr>
              <a:t>https://www.youtube.com/watch?v=Zm8D809R9C8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- [Электронный ресурс]. </a:t>
            </a:r>
            <a:r>
              <a:rPr lang="en-US" dirty="0"/>
              <a:t>URL</a:t>
            </a:r>
            <a:r>
              <a:rPr lang="ru-RU" dirty="0"/>
              <a:t>: </a:t>
            </a:r>
            <a:r>
              <a:rPr lang="en-US" u="sng" dirty="0">
                <a:hlinkClick r:id="rId3"/>
              </a:rPr>
              <a:t>https</a:t>
            </a:r>
            <a:r>
              <a:rPr lang="ru-RU" u="sng" dirty="0">
                <a:hlinkClick r:id="rId3"/>
              </a:rPr>
              <a:t>://</a:t>
            </a:r>
            <a:r>
              <a:rPr lang="en-US" u="sng" dirty="0">
                <a:hlinkClick r:id="rId3"/>
              </a:rPr>
              <a:t>www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youtube</a:t>
            </a:r>
            <a:r>
              <a:rPr lang="ru-RU" u="sng" dirty="0">
                <a:hlinkClick r:id="rId3"/>
              </a:rPr>
              <a:t>.</a:t>
            </a:r>
            <a:r>
              <a:rPr lang="en-US" u="sng" dirty="0">
                <a:hlinkClick r:id="rId3"/>
              </a:rPr>
              <a:t>com</a:t>
            </a:r>
            <a:r>
              <a:rPr lang="ru-RU" u="sng" dirty="0">
                <a:hlinkClick r:id="rId3"/>
              </a:rPr>
              <a:t>/</a:t>
            </a:r>
            <a:r>
              <a:rPr lang="en-US" u="sng" dirty="0">
                <a:hlinkClick r:id="rId3"/>
              </a:rPr>
              <a:t>watch</a:t>
            </a:r>
            <a:r>
              <a:rPr lang="ru-RU" u="sng" dirty="0">
                <a:hlinkClick r:id="rId3"/>
              </a:rPr>
              <a:t>?</a:t>
            </a:r>
            <a:r>
              <a:rPr lang="en-US" u="sng" dirty="0">
                <a:hlinkClick r:id="rId3"/>
              </a:rPr>
              <a:t>v</a:t>
            </a:r>
            <a:r>
              <a:rPr lang="ru-RU" u="sng" dirty="0">
                <a:hlinkClick r:id="rId3"/>
              </a:rPr>
              <a:t>=</a:t>
            </a:r>
            <a:r>
              <a:rPr lang="en-US" u="sng" dirty="0" err="1">
                <a:hlinkClick r:id="rId3"/>
              </a:rPr>
              <a:t>inT</a:t>
            </a:r>
            <a:r>
              <a:rPr lang="ru-RU" u="sng" dirty="0">
                <a:hlinkClick r:id="rId3"/>
              </a:rPr>
              <a:t>5</a:t>
            </a:r>
            <a:r>
              <a:rPr lang="en-US" u="sng" dirty="0">
                <a:hlinkClick r:id="rId3"/>
              </a:rPr>
              <a:t>PK</a:t>
            </a:r>
            <a:r>
              <a:rPr lang="ru-RU" u="sng" dirty="0">
                <a:hlinkClick r:id="rId3"/>
              </a:rPr>
              <a:t>-</a:t>
            </a:r>
            <a:r>
              <a:rPr lang="en-US" u="sng" dirty="0" err="1">
                <a:hlinkClick r:id="rId3"/>
              </a:rPr>
              <a:t>sjIA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- [Электронный ресурс]. </a:t>
            </a:r>
            <a:r>
              <a:rPr lang="en-US" dirty="0"/>
              <a:t>URL</a:t>
            </a:r>
            <a:r>
              <a:rPr lang="ru-RU" dirty="0"/>
              <a:t>: </a:t>
            </a:r>
            <a:r>
              <a:rPr lang="en-US" u="sng" dirty="0">
                <a:hlinkClick r:id="rId4"/>
              </a:rPr>
              <a:t>https</a:t>
            </a:r>
            <a:r>
              <a:rPr lang="ru-RU" u="sng" dirty="0">
                <a:hlinkClick r:id="rId4"/>
              </a:rPr>
              <a:t>://</a:t>
            </a:r>
            <a:r>
              <a:rPr lang="en-US" u="sng" dirty="0">
                <a:hlinkClick r:id="rId4"/>
              </a:rPr>
              <a:t>www</a:t>
            </a:r>
            <a:r>
              <a:rPr lang="ru-RU" u="sng" dirty="0">
                <a:hlinkClick r:id="rId4"/>
              </a:rPr>
              <a:t>.</a:t>
            </a:r>
            <a:r>
              <a:rPr lang="en-US" u="sng" dirty="0" err="1">
                <a:hlinkClick r:id="rId4"/>
              </a:rPr>
              <a:t>youtube</a:t>
            </a:r>
            <a:r>
              <a:rPr lang="ru-RU" u="sng" dirty="0">
                <a:hlinkClick r:id="rId4"/>
              </a:rPr>
              <a:t>.</a:t>
            </a:r>
            <a:r>
              <a:rPr lang="en-US" u="sng" dirty="0">
                <a:hlinkClick r:id="rId4"/>
              </a:rPr>
              <a:t>com</a:t>
            </a:r>
            <a:r>
              <a:rPr lang="ru-RU" u="sng" dirty="0">
                <a:hlinkClick r:id="rId4"/>
              </a:rPr>
              <a:t>/</a:t>
            </a:r>
            <a:r>
              <a:rPr lang="en-US" u="sng" dirty="0">
                <a:hlinkClick r:id="rId4"/>
              </a:rPr>
              <a:t>watch</a:t>
            </a:r>
            <a:r>
              <a:rPr lang="ru-RU" u="sng" dirty="0">
                <a:hlinkClick r:id="rId4"/>
              </a:rPr>
              <a:t>?</a:t>
            </a:r>
            <a:r>
              <a:rPr lang="en-US" u="sng" dirty="0">
                <a:hlinkClick r:id="rId4"/>
              </a:rPr>
              <a:t>v</a:t>
            </a:r>
            <a:r>
              <a:rPr lang="ru-RU" u="sng" dirty="0">
                <a:hlinkClick r:id="rId4"/>
              </a:rPr>
              <a:t>=</a:t>
            </a:r>
            <a:r>
              <a:rPr lang="en-US" u="sng" dirty="0">
                <a:hlinkClick r:id="rId4"/>
              </a:rPr>
              <a:t>GHT</a:t>
            </a:r>
            <a:r>
              <a:rPr lang="ru-RU" u="sng" dirty="0">
                <a:hlinkClick r:id="rId4"/>
              </a:rPr>
              <a:t>2</a:t>
            </a:r>
            <a:r>
              <a:rPr lang="en-US" u="sng" dirty="0" err="1">
                <a:hlinkClick r:id="rId4"/>
              </a:rPr>
              <a:t>pJPZLX</a:t>
            </a:r>
            <a:r>
              <a:rPr lang="ru-RU" u="sng" dirty="0">
                <a:hlinkClick r:id="rId4"/>
              </a:rPr>
              <a:t>0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617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51" y="12932"/>
            <a:ext cx="3087749" cy="4117924"/>
          </a:xfrm>
        </p:spPr>
      </p:pic>
      <p:pic>
        <p:nvPicPr>
          <p:cNvPr id="4098" name="Picture 2" descr="C:\Users\Татьяна\Desktop\beb0aac1-1d64-495e-85bd-dc1468bc9e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1487" cy="456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тьяна\Desktop\79cae471-2494-4c5f-8d5d-7591d8eec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93" y="2881810"/>
            <a:ext cx="2982143" cy="39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атьяна\Desktop\WhatsApp Image 2024-05-21 at 17.05.0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07" y="2881810"/>
            <a:ext cx="2978063" cy="397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Татьяна\Desktop\30568c8b-e6ca-43c6-98b2-4a02c6555f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676809" cy="62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Татьяна\Desktop\WhatsApp Image 2024-05-21 at 17.03.4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53"/>
            <a:ext cx="4655819" cy="620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5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" y="-65438"/>
            <a:ext cx="3439537" cy="45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46" y="0"/>
            <a:ext cx="2945718" cy="392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Татьяна\Desktop\65b96a6e-817f-4442-9146-4e2d685e2dc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40" y="1723651"/>
            <a:ext cx="3932803" cy="524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39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" y="0"/>
            <a:ext cx="48379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"/>
            <a:ext cx="5134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18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с телефона МАМА\IMG_20230126_112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" y="0"/>
            <a:ext cx="3299812" cy="439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 с телефона МАМА\IMG_20230126_112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84" y="0"/>
            <a:ext cx="3205016" cy="45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04" y="3076850"/>
            <a:ext cx="2838409" cy="37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7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Татьяна\Desktop\WhatsApp Image 2024-05-21 at 17.10.2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67" y="2641562"/>
            <a:ext cx="3162329" cy="42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Татьяна\Desktop\WhatsApp Image 2024-05-21 at 17.10.2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" y="1117890"/>
            <a:ext cx="3133650" cy="417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Татьяна\Desktop\17bbdc07-5077-45f2-9886-ee172e635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37" y="1196752"/>
            <a:ext cx="348985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Татьяна\Desktop\b628add2-1d53-4528-819f-687d2aa8f5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92" y="8565"/>
            <a:ext cx="3257565" cy="29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6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тьяна\Desktop\e4106fc8-0f70-497c-8c6f-7f4519f11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73012"/>
            <a:ext cx="3063741" cy="40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Татьяна\Desktop\b8b393ef-5983-4237-a8d1-386be686d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31188"/>
            <a:ext cx="3011435" cy="401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Татьяна\Desktop\db872f9d-dd08-4643-bbe4-e108c7eda6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425" y="0"/>
            <a:ext cx="3109020" cy="414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49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тьяна\Desktop\Конкурсы 2022-2023\Краеведение\фото природа родного края\2ab2bd29-9b34-4c21-a17a-252e09cfee1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5159896" cy="38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Татьяна\Desktop\Конкурсы 2022-2023\Краеведение\фото природа родного края\6b90c281-b989-4710-9e63-828c5ec4d64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74" y="-17769"/>
            <a:ext cx="4421427" cy="33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Татьяна\Desktop\Конкурсы 2022-2023\Краеведение\фото природа родного края\1b6b783b-905a-4b8a-8f67-51d76b2f2f4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7374"/>
            <a:ext cx="4614168" cy="346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Татьяна\Desktop\Конкурсы 2022-2023\Краеведение\фото природа родного края\07c5c3e3-0403-4293-b964-f86330a2bb4f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68" y="3358434"/>
            <a:ext cx="4703734" cy="35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3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+mn-lt"/>
              </a:rPr>
              <a:t>Актуальность и новизна.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84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dirty="0"/>
              <a:t>В последнее время в людях пропало чувство гордости за свою Родину, за свой народ, появилось равнодушное отношение друг к другу. Детям стали чужды такие понятия, как милосердие, сочувствие, доброта, понимание. У каждого человека есть свой родной город, посёлок. Именно от того, каким предстанет он перед дошкольником, какие эмоции, чувства вызовет, насколько обогатит детскую фантазию, зависит становление его гражданской позиции, патриотизма. И какие бы перемены не происходили в обществе, нравственно-патриотическое воспитание имеет все большее значение и в настоящее время становится приоритетной государственной </a:t>
            </a:r>
            <a:r>
              <a:rPr lang="ru-RU" dirty="0" smtClean="0"/>
              <a:t>задачей . </a:t>
            </a:r>
          </a:p>
          <a:p>
            <a:pPr marL="137160" indent="0">
              <a:buNone/>
            </a:pPr>
            <a:r>
              <a:rPr lang="ru-RU" dirty="0" smtClean="0"/>
              <a:t>Использование </a:t>
            </a:r>
            <a:r>
              <a:rPr lang="ru-RU" dirty="0"/>
              <a:t>инновационных подходов в организации работы по нравственно-патриотическому воспитанию дошкольников способствуют повышению качества всей системы воспитательной работы дошкольного учреждения и воспитанию достойных будущих граждан России.</a:t>
            </a:r>
          </a:p>
          <a:p>
            <a:pPr marL="137160" indent="0">
              <a:buNone/>
            </a:pPr>
            <a:r>
              <a:rPr lang="ru-RU" dirty="0"/>
              <a:t>Таким образом</a:t>
            </a:r>
            <a:r>
              <a:rPr lang="ru-RU" b="1" dirty="0"/>
              <a:t>,</a:t>
            </a:r>
            <a:r>
              <a:rPr lang="ru-RU" dirty="0"/>
              <a:t> нравственно-патриотическое воспитание детей основная задача дошкольного образовательного учреждения в современном обществе. И важным ее условием является тесная взаимосвязь с родителями, семьей, как ячейкой общества и хранительницей национальных традиций.</a:t>
            </a:r>
          </a:p>
          <a:p>
            <a:pPr marL="137160" indent="0">
              <a:buNone/>
            </a:pPr>
            <a:r>
              <a:rPr lang="ru-RU" b="1" dirty="0"/>
              <a:t>Новизна проекта: </a:t>
            </a:r>
            <a:r>
              <a:rPr lang="ru-RU" dirty="0"/>
              <a:t>Новизна заключается в том, что будет использована </a:t>
            </a:r>
            <a:r>
              <a:rPr lang="ru-RU" dirty="0" err="1"/>
              <a:t>поисково</a:t>
            </a:r>
            <a:r>
              <a:rPr lang="ru-RU" dirty="0"/>
              <a:t> – исследовательская деятельность детей совместно с родителями</a:t>
            </a:r>
            <a:r>
              <a:rPr lang="ru-RU" b="1" dirty="0"/>
              <a:t>, </a:t>
            </a:r>
            <a:r>
              <a:rPr lang="ru-RU" dirty="0"/>
              <a:t>которые станут активными участниками данного проекта, что позволит более интересно и доступно познакомить детей с родным посёлком.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08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Татьяна\Desktop\Конкурсы 2022-2023\Краеведение\Папка по краеведению\фото на рапечатку\10673d53-dabc-4ffb-83ac-5a5138238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833"/>
            <a:ext cx="3864281" cy="68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Татьяна\Desktop\Конкурсы 2022-2023\Краеведение\Папка по краеведению\фото на рапечатку\62c4e9c4-5663-456e-a192-1ecf9515bd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4" y="0"/>
            <a:ext cx="41837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Татьяна\Desktop\Конкурсы 2022-2023\Краеведение\Папка по краеведению\фото на рапечатку\582313ff-4344-4e01-b68d-245ef5057c3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3440693" cy="547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90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тьяна\Desktop\Конкурсы 2022-2023\Краеведение\фото природа родного края\9d896325-a9e8-4237-b814-a71a93eb055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0" y="-387424"/>
            <a:ext cx="4571326" cy="73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Татьяна\Desktop\Конкурсы 2022-2023\Краеведение\фото природа родного края\9755b377-fa2f-4475-8e72-5fd268611b7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0457"/>
            <a:ext cx="4918601" cy="36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Татьяна\Desktop\Конкурсы 2022-2023\Краеведение\фото природа родного края\e08d5c3d-eac9-4a98-8cdf-1d90e5da759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75" y="-243408"/>
            <a:ext cx="4708941" cy="363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Татьяна\Desktop\Конкурсы 2022-2023\Краеведение\фото природа родного края\8842a9d1-e61c-459a-b55c-58cdfecd1add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76" y="3046996"/>
            <a:ext cx="4708941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Вывод: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rmAutofit fontScale="55000" lnSpcReduction="20000"/>
          </a:bodyPr>
          <a:lstStyle/>
          <a:p>
            <a:pPr marL="13716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sz="3800" dirty="0"/>
              <a:t>Планомерная работа привела к качественным изменениям. </a:t>
            </a:r>
          </a:p>
          <a:p>
            <a:pPr marL="137160" indent="0">
              <a:buNone/>
            </a:pPr>
            <a:r>
              <a:rPr lang="ru-RU" sz="3800" dirty="0"/>
              <a:t> </a:t>
            </a:r>
            <a:r>
              <a:rPr lang="ru-RU" sz="3800" dirty="0" smtClean="0"/>
              <a:t>   У </a:t>
            </a:r>
            <a:r>
              <a:rPr lang="ru-RU" sz="3800" dirty="0"/>
              <a:t>детей появился интерес к родному поселку, его истории. У детей развивается познавательный    интерес и любознательность</a:t>
            </a:r>
          </a:p>
          <a:p>
            <a:pPr marL="137160" indent="0">
              <a:buNone/>
            </a:pPr>
            <a:r>
              <a:rPr lang="ru-RU" sz="3800" dirty="0"/>
              <a:t> </a:t>
            </a:r>
            <a:r>
              <a:rPr lang="ru-RU" sz="3800" dirty="0" smtClean="0"/>
              <a:t>   Расширился </a:t>
            </a:r>
            <a:r>
              <a:rPr lang="ru-RU" sz="3800" dirty="0"/>
              <a:t>и систематизировался объем знаний детей о родном поселке, о понятии «малая   Родина». Проектная деятельность дает возможность детям создавать продукты деятельности, обогащать факты полученных знаний.</a:t>
            </a:r>
          </a:p>
          <a:p>
            <a:pPr marL="137160" indent="0">
              <a:buNone/>
            </a:pPr>
            <a:r>
              <a:rPr lang="ru-RU" sz="3800" dirty="0" smtClean="0"/>
              <a:t>    Дети </a:t>
            </a:r>
            <a:r>
              <a:rPr lang="ru-RU" sz="3800" dirty="0"/>
              <a:t>проявляют интерес к родному поселку, району, детскому саду.</a:t>
            </a:r>
          </a:p>
          <a:p>
            <a:pPr marL="137160" indent="0">
              <a:buNone/>
            </a:pPr>
            <a:r>
              <a:rPr lang="ru-RU" sz="3800" dirty="0"/>
              <a:t> </a:t>
            </a:r>
            <a:r>
              <a:rPr lang="ru-RU" sz="3800" dirty="0" smtClean="0"/>
              <a:t>   Повысился </a:t>
            </a:r>
            <a:r>
              <a:rPr lang="ru-RU" sz="3800" dirty="0"/>
              <a:t>уровень сплоченности детей, </a:t>
            </a:r>
            <a:r>
              <a:rPr lang="ru-RU" sz="3800" dirty="0" smtClean="0"/>
              <a:t>воспитателя </a:t>
            </a:r>
            <a:r>
              <a:rPr lang="ru-RU" sz="3800" dirty="0"/>
              <a:t>и родителей.</a:t>
            </a:r>
          </a:p>
          <a:p>
            <a:pPr marL="137160" indent="0">
              <a:buNone/>
            </a:pPr>
            <a:r>
              <a:rPr lang="ru-RU" sz="3800" dirty="0"/>
              <a:t> </a:t>
            </a:r>
            <a:r>
              <a:rPr lang="ru-RU" sz="3800" dirty="0" smtClean="0"/>
              <a:t>   Родители </a:t>
            </a:r>
            <a:r>
              <a:rPr lang="ru-RU" sz="3800" dirty="0"/>
              <a:t>прониклись важностью нравственно-патриотического воспитания, формирования первых представлений о малой Родине ведь именно с нее и начинается Родина.</a:t>
            </a:r>
          </a:p>
          <a:p>
            <a:pPr marL="137160" indent="0">
              <a:buNone/>
            </a:pP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7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89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effectLst/>
              </a:rPr>
              <a:t>Проблемы, решению которых будет способствовать </a:t>
            </a:r>
            <a:r>
              <a:rPr lang="ru-RU" sz="3200" dirty="0" smtClean="0">
                <a:effectLst/>
              </a:rPr>
              <a:t>проект.</a:t>
            </a: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ru-RU" dirty="0" smtClean="0"/>
              <a:t>В </a:t>
            </a:r>
            <a:r>
              <a:rPr lang="ru-RU" dirty="0"/>
              <a:t>современном стремительно изменяющемся мире, в эпоху информационной насыщенности, к сожалению, дети мало что  знают о родном селе, округе, с богатой историей,  в котором сейчас живут они,  и где родились  их предки. Многие родители, просто не уделяют внимания знакомству их детей с родным селом, его достопримечательностями, известными людьми. Соответственно, и дети не владеют достаточной информацией, недостаточно знают о своём селе, его достопримечательностях и истории</a:t>
            </a:r>
            <a:r>
              <a:rPr lang="ru-RU" dirty="0" smtClean="0"/>
              <a:t>.</a:t>
            </a:r>
          </a:p>
          <a:p>
            <a:pPr marL="137160" indent="0">
              <a:buNone/>
            </a:pPr>
            <a:r>
              <a:rPr lang="ru-RU" dirty="0"/>
              <a:t>Чувство Родины начинается с восхищения тем, что видит перед собой малыш, чему он изумляется и что вызывает отклик в его душе. Эти впечатления играют огромную роль в становлении личности.</a:t>
            </a:r>
          </a:p>
          <a:p>
            <a:pPr marL="137160" indent="0">
              <a:buNone/>
            </a:pPr>
            <a:r>
              <a:rPr lang="ru-RU" dirty="0"/>
              <a:t>Для дошкольника Родина начинается с родного дома, улицы, на которой живет он и его семья, в семье начинает «расти» будущий гражданин своей страны. Поэтому профессиональное взаимодействие с родителями по данному вопросу способствует развитию эмоционального, бережного отношения к традициям и культуре своего народа, а также сохранению вертикальных семейных связей.</a:t>
            </a:r>
          </a:p>
          <a:p>
            <a:pPr marL="13716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64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Гипотеза проекта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Если в ходе реализации проекта будет создана система работы по ознакомлению детей с родным </a:t>
            </a:r>
            <a:r>
              <a:rPr lang="ru-RU" dirty="0" smtClean="0"/>
              <a:t>посёлком, </a:t>
            </a:r>
            <a:r>
              <a:rPr lang="ru-RU" dirty="0"/>
              <a:t>то, это позволит ребёнку понять, что каждый человек независимо от возраста – часть своего народа, что у каждого человека есть Родина, близкие и дорогие ему места.</a:t>
            </a:r>
          </a:p>
        </p:txBody>
      </p:sp>
    </p:spTree>
    <p:extLst>
      <p:ext uri="{BB962C8B-B14F-4D97-AF65-F5344CB8AC3E}">
        <p14:creationId xmlns:p14="http://schemas.microsoft.com/office/powerpoint/2010/main" val="32890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Цель и задачи проекта.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b="1" dirty="0"/>
              <a:t>Цель проекта: </a:t>
            </a:r>
            <a:r>
              <a:rPr lang="ru-RU" dirty="0"/>
              <a:t>систематизация знаний ребенка о Родине и родном посёлке; воспитание патриотических чувств, гордость за место, где они живут, за «малую» Родину.</a:t>
            </a:r>
          </a:p>
          <a:p>
            <a:pPr marL="137160" indent="0">
              <a:buNone/>
            </a:pPr>
            <a:r>
              <a:rPr lang="ru-RU" b="1" dirty="0"/>
              <a:t>Задачи проекта:</a:t>
            </a:r>
            <a:r>
              <a:rPr lang="ru-RU" dirty="0"/>
              <a:t> </a:t>
            </a:r>
          </a:p>
          <a:p>
            <a:pPr marL="137160" lvl="0" indent="0">
              <a:buNone/>
            </a:pPr>
            <a:r>
              <a:rPr lang="ru-RU" dirty="0"/>
              <a:t>Воспитать любовь к родному краю, к </a:t>
            </a:r>
            <a:r>
              <a:rPr lang="ru-RU" dirty="0" smtClean="0"/>
              <a:t>родине;</a:t>
            </a:r>
            <a:endParaRPr lang="ru-RU" dirty="0"/>
          </a:p>
          <a:p>
            <a:pPr marL="137160" lvl="0" indent="0">
              <a:buNone/>
            </a:pPr>
            <a:r>
              <a:rPr lang="ru-RU" dirty="0"/>
              <a:t>Закреплять и расширять знания детей о </a:t>
            </a:r>
            <a:r>
              <a:rPr lang="ru-RU" dirty="0" smtClean="0"/>
              <a:t>деревьях, </a:t>
            </a:r>
            <a:r>
              <a:rPr lang="ru-RU" dirty="0"/>
              <a:t>птицах, животных родного </a:t>
            </a:r>
            <a:r>
              <a:rPr lang="ru-RU" dirty="0" smtClean="0"/>
              <a:t>края;</a:t>
            </a:r>
            <a:endParaRPr lang="ru-RU" dirty="0"/>
          </a:p>
          <a:p>
            <a:pPr marL="137160" lvl="0" indent="0">
              <a:buNone/>
            </a:pPr>
            <a:r>
              <a:rPr lang="ru-RU" dirty="0"/>
              <a:t>Закреплять знания о знакомых улицах, где находится дом, детский </a:t>
            </a:r>
            <a:r>
              <a:rPr lang="ru-RU" dirty="0" smtClean="0"/>
              <a:t>сад;</a:t>
            </a:r>
            <a:endParaRPr lang="ru-RU" dirty="0"/>
          </a:p>
          <a:p>
            <a:pPr marL="137160" lvl="0" indent="0">
              <a:buNone/>
            </a:pPr>
            <a:r>
              <a:rPr lang="ru-RU" dirty="0"/>
              <a:t>Расширить знания и представления о своем родном </a:t>
            </a:r>
            <a:r>
              <a:rPr lang="ru-RU" dirty="0" smtClean="0"/>
              <a:t>посёлке  </a:t>
            </a:r>
            <a:r>
              <a:rPr lang="ru-RU" dirty="0"/>
              <a:t>(достопримечательностях, природе).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99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Продукт проектной деятельности:</a:t>
            </a:r>
            <a:br>
              <a:rPr lang="ru-RU" sz="3200" dirty="0"/>
            </a:b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/>
              <a:t>-  </a:t>
            </a:r>
            <a:r>
              <a:rPr lang="ru-RU" dirty="0" smtClean="0"/>
              <a:t>презентация </a:t>
            </a:r>
            <a:r>
              <a:rPr lang="ru-RU" dirty="0"/>
              <a:t>«Моя малая Родина</a:t>
            </a:r>
            <a:r>
              <a:rPr lang="ru-RU" dirty="0" smtClean="0"/>
              <a:t>»</a:t>
            </a:r>
          </a:p>
          <a:p>
            <a:pPr marL="137160" indent="0">
              <a:buNone/>
            </a:pPr>
            <a:r>
              <a:rPr lang="ru-RU" dirty="0" smtClean="0"/>
              <a:t>-  викторина </a:t>
            </a:r>
            <a:r>
              <a:rPr lang="ru-RU" dirty="0"/>
              <a:t>«Моя малая Родина»,</a:t>
            </a:r>
          </a:p>
          <a:p>
            <a:pPr marL="137160" indent="0">
              <a:buNone/>
            </a:pPr>
            <a:r>
              <a:rPr lang="ru-RU" dirty="0" smtClean="0"/>
              <a:t>-  </a:t>
            </a:r>
            <a:r>
              <a:rPr lang="ru-RU" dirty="0"/>
              <a:t>выставка фотографий природы родного края.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5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+mn-lt"/>
              </a:rPr>
              <a:t>Формы и методы проекта: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</a:t>
            </a:r>
            <a:r>
              <a:rPr lang="ru-RU" dirty="0" smtClean="0">
                <a:solidFill>
                  <a:srgbClr val="111111"/>
                </a:solidFill>
                <a:ea typeface="Times New Roman"/>
              </a:rPr>
              <a:t> </a:t>
            </a:r>
            <a:r>
              <a:rPr lang="ru-RU" dirty="0" smtClean="0">
                <a:ea typeface="Times New Roman"/>
              </a:rPr>
              <a:t>продуктивная </a:t>
            </a:r>
            <a:r>
              <a:rPr lang="ru-RU" dirty="0">
                <a:ea typeface="Times New Roman"/>
              </a:rPr>
              <a:t>деятельность, </a:t>
            </a:r>
            <a:r>
              <a:rPr lang="ru-RU" dirty="0" smtClean="0">
                <a:ea typeface="Times New Roman"/>
              </a:rPr>
              <a:t>рисование; </a:t>
            </a:r>
            <a:endParaRPr lang="ru-RU" dirty="0"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 чтение </a:t>
            </a:r>
            <a:r>
              <a:rPr lang="ru-RU" dirty="0">
                <a:ea typeface="Times New Roman"/>
              </a:rPr>
              <a:t>художественной литературы;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 игровая </a:t>
            </a:r>
            <a:r>
              <a:rPr lang="ru-RU" dirty="0">
                <a:ea typeface="Times New Roman"/>
              </a:rPr>
              <a:t>деятельность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 подвижные </a:t>
            </a:r>
            <a:r>
              <a:rPr lang="ru-RU" dirty="0">
                <a:ea typeface="Times New Roman"/>
              </a:rPr>
              <a:t>игры;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 разные </a:t>
            </a:r>
            <a:r>
              <a:rPr lang="ru-RU" dirty="0">
                <a:ea typeface="Times New Roman"/>
              </a:rPr>
              <a:t>формы бесед;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 показ </a:t>
            </a:r>
            <a:r>
              <a:rPr lang="ru-RU" dirty="0">
                <a:ea typeface="Times New Roman"/>
              </a:rPr>
              <a:t>презентаций;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 взаимодействие </a:t>
            </a:r>
            <a:r>
              <a:rPr lang="ru-RU" dirty="0">
                <a:ea typeface="Times New Roman"/>
              </a:rPr>
              <a:t>с семьёй;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 подбор </a:t>
            </a:r>
            <a:r>
              <a:rPr lang="ru-RU" dirty="0">
                <a:ea typeface="Times New Roman"/>
              </a:rPr>
              <a:t>стихов, загадок, пословиц, поговорок;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 рассматривание </a:t>
            </a:r>
            <a:r>
              <a:rPr lang="ru-RU" dirty="0">
                <a:ea typeface="Times New Roman"/>
              </a:rPr>
              <a:t>репродукций картин, иллюстраций, </a:t>
            </a:r>
            <a:r>
              <a:rPr lang="ru-RU" dirty="0" smtClean="0">
                <a:ea typeface="Times New Roman"/>
              </a:rPr>
              <a:t>       альбомов;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ru-RU" dirty="0" smtClean="0">
                <a:ea typeface="Times New Roman"/>
              </a:rPr>
              <a:t>-  прослушивание песен о Родине,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ru-RU" dirty="0" smtClean="0"/>
              <a:t>-  обогащение </a:t>
            </a:r>
            <a:r>
              <a:rPr lang="ru-RU" dirty="0"/>
              <a:t>предметно – пространственной </a:t>
            </a:r>
            <a:r>
              <a:rPr lang="ru-RU" dirty="0" smtClean="0"/>
              <a:t>среды.</a:t>
            </a:r>
            <a:endParaRPr lang="ru-RU" dirty="0">
              <a:ea typeface="Times New Roman"/>
            </a:endParaRPr>
          </a:p>
          <a:p>
            <a:pPr marL="13716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7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effectLst/>
                <a:latin typeface="+mn-lt"/>
              </a:rPr>
              <a:t>Этапы реализации проекта.</a:t>
            </a:r>
            <a:br>
              <a:rPr lang="ru-RU" sz="3200" dirty="0">
                <a:effectLst/>
                <a:latin typeface="+mn-lt"/>
              </a:rPr>
            </a:br>
            <a:r>
              <a:rPr lang="ru-RU" sz="3200" dirty="0" smtClean="0">
                <a:latin typeface="+mn-lt"/>
              </a:rPr>
              <a:t>Подготовительный</a:t>
            </a:r>
            <a:r>
              <a:rPr lang="ru-RU" sz="3200" dirty="0">
                <a:latin typeface="+mn-lt"/>
              </a:rPr>
              <a:t>:</a:t>
            </a:r>
            <a:br>
              <a:rPr lang="ru-RU" sz="3200" dirty="0"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r>
              <a:rPr lang="ru-RU" dirty="0"/>
              <a:t>- изучение методической литературы;</a:t>
            </a:r>
          </a:p>
          <a:p>
            <a:pPr marL="137160" indent="0">
              <a:buNone/>
            </a:pPr>
            <a:r>
              <a:rPr lang="ru-RU" dirty="0"/>
              <a:t>- обозначение проблемы, цели, задач;</a:t>
            </a:r>
          </a:p>
          <a:p>
            <a:pPr marL="137160" indent="0">
              <a:buNone/>
            </a:pPr>
            <a:r>
              <a:rPr lang="ru-RU" dirty="0" smtClean="0"/>
              <a:t>-  беседы </a:t>
            </a:r>
            <a:r>
              <a:rPr lang="ru-RU" dirty="0"/>
              <a:t>с рассматриванием иллюстраций, презентации по теме:</a:t>
            </a:r>
          </a:p>
          <a:p>
            <a:pPr marL="137160" indent="0">
              <a:buNone/>
            </a:pPr>
            <a:r>
              <a:rPr lang="ru-RU" dirty="0"/>
              <a:t>• «Улицы родного посёлка» (рассматривание фотографий о посёлке)</a:t>
            </a:r>
          </a:p>
          <a:p>
            <a:pPr marL="137160" indent="0">
              <a:buNone/>
            </a:pPr>
            <a:r>
              <a:rPr lang="ru-RU" dirty="0"/>
              <a:t>• «Животный мир родного края»</a:t>
            </a:r>
          </a:p>
          <a:p>
            <a:pPr marL="137160" indent="0">
              <a:buNone/>
            </a:pPr>
            <a:r>
              <a:rPr lang="ru-RU" dirty="0"/>
              <a:t>- </a:t>
            </a:r>
            <a:r>
              <a:rPr lang="ru-RU" dirty="0" smtClean="0"/>
              <a:t>путешествие </a:t>
            </a:r>
            <a:r>
              <a:rPr lang="ru-RU" dirty="0"/>
              <a:t>по родному посёлку (экскурсия).</a:t>
            </a:r>
          </a:p>
          <a:p>
            <a:pPr marL="137160" indent="0">
              <a:buNone/>
            </a:pPr>
            <a:r>
              <a:rPr lang="ru-RU" dirty="0"/>
              <a:t>- </a:t>
            </a:r>
            <a:r>
              <a:rPr lang="ru-RU" dirty="0" smtClean="0"/>
              <a:t>разработка </a:t>
            </a:r>
            <a:r>
              <a:rPr lang="ru-RU" dirty="0"/>
              <a:t>конспектов, экскурсий, бесед.</a:t>
            </a:r>
          </a:p>
          <a:p>
            <a:pPr marL="137160" indent="0">
              <a:buNone/>
            </a:pPr>
            <a:r>
              <a:rPr lang="ru-RU" dirty="0"/>
              <a:t>- подборка художественных материалов для продуктивной деятельности;</a:t>
            </a:r>
          </a:p>
          <a:p>
            <a:pPr marL="137160" indent="0">
              <a:buNone/>
            </a:pPr>
            <a:r>
              <a:rPr lang="ru-RU" dirty="0"/>
              <a:t>- составление перспективного планирования по теме «Моя малая Родина»</a:t>
            </a:r>
          </a:p>
          <a:p>
            <a:pPr marL="137160" indent="0">
              <a:buNone/>
            </a:pPr>
            <a:r>
              <a:rPr lang="ru-RU" dirty="0"/>
              <a:t>- о</a:t>
            </a:r>
            <a:r>
              <a:rPr lang="ru-RU" dirty="0" smtClean="0"/>
              <a:t>богащение предметно-развивающей </a:t>
            </a:r>
            <a:r>
              <a:rPr lang="ru-RU" dirty="0"/>
              <a:t>среды.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9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533</TotalTime>
  <Words>1045</Words>
  <Application>Microsoft Office PowerPoint</Application>
  <PresentationFormat>Экран (4:3)</PresentationFormat>
  <Paragraphs>183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Апекс</vt:lpstr>
      <vt:lpstr>Муниципальное казенное общеобразовательное учреждение  «Троицкая средняя школа» (дошкольная группа). </vt:lpstr>
      <vt:lpstr>Паспорт проекта.</vt:lpstr>
      <vt:lpstr>Актуальность и новизна.</vt:lpstr>
      <vt:lpstr>Проблемы, решению которых будет способствовать проект. </vt:lpstr>
      <vt:lpstr>Гипотеза проекта</vt:lpstr>
      <vt:lpstr>Цель и задачи проекта.</vt:lpstr>
      <vt:lpstr>Продукт проектной деятельности: </vt:lpstr>
      <vt:lpstr>Формы и методы проекта:</vt:lpstr>
      <vt:lpstr>Этапы реализации проекта. Подготовительный: </vt:lpstr>
      <vt:lpstr>Основной: </vt:lpstr>
      <vt:lpstr>Заключительный: </vt:lpstr>
      <vt:lpstr>Ресурсное обеспечение:</vt:lpstr>
      <vt:lpstr>  Познавательное развитие.   </vt:lpstr>
      <vt:lpstr>Речевое развитие. </vt:lpstr>
      <vt:lpstr>Художественно  -эстетическое развитие.</vt:lpstr>
      <vt:lpstr>Социально-коммуникативное развитие.</vt:lpstr>
      <vt:lpstr>Физическое развитие.</vt:lpstr>
      <vt:lpstr>Викторина «Моя малая Родина»</vt:lpstr>
      <vt:lpstr>Работа с родителями:</vt:lpstr>
      <vt:lpstr>Предполагаемый результат: </vt:lpstr>
      <vt:lpstr>Список использованной литературы: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общеобразовательное учреждение  «Троицкая средняя школа» (дошкольная группа). </dc:title>
  <dc:creator>Татьяна</dc:creator>
  <cp:lastModifiedBy>Татьяна</cp:lastModifiedBy>
  <cp:revision>39</cp:revision>
  <dcterms:created xsi:type="dcterms:W3CDTF">2024-05-22T01:13:16Z</dcterms:created>
  <dcterms:modified xsi:type="dcterms:W3CDTF">2024-05-22T10:52:20Z</dcterms:modified>
</cp:coreProperties>
</file>